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4" r:id="rId6"/>
    <p:sldId id="261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A0861C9-8F47-4548-9EC0-D7F825B5943E}">
          <p14:sldIdLst>
            <p14:sldId id="256"/>
            <p14:sldId id="257"/>
            <p14:sldId id="258"/>
            <p14:sldId id="259"/>
            <p14:sldId id="264"/>
            <p14:sldId id="261"/>
            <p14:sldId id="266"/>
            <p14:sldId id="26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73" d="100"/>
          <a:sy n="73" d="100"/>
        </p:scale>
        <p:origin x="32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34846D-96DC-47B5-B3F7-1DC51055BBE9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38D6B-33D4-4899-9C3D-7D849AAEDB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7359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2b698d947_0_1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2b698d947_0_1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1332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1957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307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3699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8966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9901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55823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097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00733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200" cy="7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972433" y="2771833"/>
            <a:ext cx="5032400" cy="30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6191472" y="2771833"/>
            <a:ext cx="5032400" cy="30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ru" smtClean="0"/>
              <a:pPr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897701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995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5731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817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5122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361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8683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0644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450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021016-A776-4FE8-BDC1-F8946472BB0A}" type="datetimeFigureOut">
              <a:rPr lang="ru-RU" smtClean="0"/>
              <a:t>04.05.2022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C5D4563-F9C7-4FCB-824F-4B4C4D9CE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23639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  <p:sldLayoutId id="2147483830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8CF6CC-CE3C-4972-9139-2486E7666F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520130"/>
            <a:ext cx="7197726" cy="2421464"/>
          </a:xfrm>
        </p:spPr>
        <p:txBody>
          <a:bodyPr>
            <a:normAutofit/>
          </a:bodyPr>
          <a:lstStyle/>
          <a:p>
            <a:r>
              <a:rPr lang="ru-RU" sz="7200" b="1" dirty="0"/>
              <a:t>Игра «</a:t>
            </a:r>
            <a:r>
              <a:rPr lang="ru-RU" sz="7200" b="1" dirty="0" err="1"/>
              <a:t>Галага</a:t>
            </a:r>
            <a:r>
              <a:rPr lang="ru-RU" sz="7200" b="1" dirty="0"/>
              <a:t> 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76692C7-E12D-42C2-8FA1-189773B88C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5279" y="5337870"/>
            <a:ext cx="7197726" cy="1405467"/>
          </a:xfrm>
        </p:spPr>
        <p:txBody>
          <a:bodyPr>
            <a:normAutofit/>
          </a:bodyPr>
          <a:lstStyle/>
          <a:p>
            <a:r>
              <a:rPr lang="ru-RU" sz="2400" b="1" dirty="0"/>
              <a:t>Михайлов Юрий, 10-3</a:t>
            </a:r>
          </a:p>
        </p:txBody>
      </p:sp>
    </p:spTree>
    <p:extLst>
      <p:ext uri="{BB962C8B-B14F-4D97-AF65-F5344CB8AC3E}">
        <p14:creationId xmlns:p14="http://schemas.microsoft.com/office/powerpoint/2010/main" val="1133095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D16F40-6865-4B0F-93FC-1BB8D56EF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38666"/>
            <a:ext cx="10131425" cy="1456267"/>
          </a:xfrm>
        </p:spPr>
        <p:txBody>
          <a:bodyPr>
            <a:normAutofit/>
          </a:bodyPr>
          <a:lstStyle/>
          <a:p>
            <a:r>
              <a:rPr lang="ru-RU" sz="4400" b="1" dirty="0"/>
              <a:t>История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C7AB14-53D1-42B0-A8EE-CDFB1F137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200" dirty="0" err="1"/>
              <a:t>Galaga</a:t>
            </a:r>
            <a:r>
              <a:rPr lang="ru-RU" sz="2200" dirty="0"/>
              <a:t> — видеоигра в жанре фиксированного шутера (</a:t>
            </a:r>
            <a:r>
              <a:rPr lang="en-US" sz="2200" dirty="0"/>
              <a:t>Shoot ’</a:t>
            </a:r>
            <a:r>
              <a:rPr lang="en-US" sz="2200" dirty="0" err="1"/>
              <a:t>em</a:t>
            </a:r>
            <a:r>
              <a:rPr lang="en-US" sz="2200" dirty="0"/>
              <a:t> up</a:t>
            </a:r>
            <a:r>
              <a:rPr lang="ru-RU" sz="2200" dirty="0"/>
              <a:t>), разработанная компанией </a:t>
            </a:r>
            <a:r>
              <a:rPr lang="ru-RU" sz="2200" dirty="0" err="1"/>
              <a:t>Namco</a:t>
            </a:r>
            <a:r>
              <a:rPr lang="ru-RU" sz="2200" dirty="0"/>
              <a:t> в виде аркадного игрового автомата в 1981 году.</a:t>
            </a:r>
          </a:p>
          <a:p>
            <a:endParaRPr lang="ru-RU" sz="2200" dirty="0"/>
          </a:p>
          <a:p>
            <a:r>
              <a:rPr lang="ru-RU" sz="2200" dirty="0"/>
              <a:t>Она была встречена критиками с одобрением, была популярной в золотой век аркадных видеоигр. </a:t>
            </a:r>
            <a:r>
              <a:rPr lang="ru-RU" sz="2200" dirty="0" err="1"/>
              <a:t>Galaga</a:t>
            </a:r>
            <a:r>
              <a:rPr lang="ru-RU" sz="2200" dirty="0"/>
              <a:t> была включена многими изданиями в список величайших видеоигр всех времён. В 1995 году журнал «</a:t>
            </a:r>
            <a:r>
              <a:rPr lang="ru-RU" sz="2200" dirty="0" err="1"/>
              <a:t>Flux</a:t>
            </a:r>
            <a:r>
              <a:rPr lang="ru-RU" sz="2200" dirty="0"/>
              <a:t>» включил её в список «100 лучших видеоигр» под номером 57, а «</a:t>
            </a:r>
            <a:r>
              <a:rPr lang="ru-RU" sz="2200" dirty="0" err="1"/>
              <a:t>Game</a:t>
            </a:r>
            <a:r>
              <a:rPr lang="ru-RU" sz="2200" dirty="0"/>
              <a:t> </a:t>
            </a:r>
            <a:r>
              <a:rPr lang="ru-RU" sz="2200" dirty="0" err="1"/>
              <a:t>Informer</a:t>
            </a:r>
            <a:r>
              <a:rPr lang="ru-RU" sz="2200" dirty="0"/>
              <a:t>» в 2010 году включил её в список «200 лучших игр всех времён» под номером 23.</a:t>
            </a:r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9361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48B7B6-C2D0-4FCA-B85E-37450382F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 b="1" dirty="0"/>
              <a:t>Правила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3FA022-9E19-4362-B957-2A653EA85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sz="2400" dirty="0"/>
              <a:t>Игрок управляет космическим кораблем, перемещаясь по всему полю</a:t>
            </a:r>
          </a:p>
          <a:p>
            <a:r>
              <a:rPr lang="ru-RU" sz="2400" dirty="0"/>
              <a:t>Цель – из пушек и ракет поразить всех противников, уклоняясь от их атак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sz="3200" b="1" dirty="0"/>
              <a:t>Особенности игрового процесса:</a:t>
            </a:r>
          </a:p>
          <a:p>
            <a:endParaRPr lang="ru-RU" dirty="0"/>
          </a:p>
          <a:p>
            <a:r>
              <a:rPr lang="ru-RU" sz="2400" dirty="0"/>
              <a:t>Корабли противника 3-х видов</a:t>
            </a:r>
          </a:p>
          <a:p>
            <a:r>
              <a:rPr lang="ru-RU" sz="2400" dirty="0"/>
              <a:t>Ограниченное число ракет</a:t>
            </a:r>
          </a:p>
          <a:p>
            <a:r>
              <a:rPr lang="ru-RU" sz="2400" dirty="0"/>
              <a:t>Нарастающая по ходу игры сложность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5661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00FFDD-5BC2-4AEE-B5B9-26E231D60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840" y="233194"/>
            <a:ext cx="10131425" cy="1456267"/>
          </a:xfrm>
        </p:spPr>
        <p:txBody>
          <a:bodyPr>
            <a:normAutofit/>
          </a:bodyPr>
          <a:lstStyle/>
          <a:p>
            <a:r>
              <a:rPr lang="ru-RU" sz="4400" b="1" dirty="0"/>
              <a:t>Структура проекта</a:t>
            </a:r>
          </a:p>
        </p:txBody>
      </p:sp>
      <p:sp>
        <p:nvSpPr>
          <p:cNvPr id="45" name="Прямоугольник: скругленные углы 44">
            <a:extLst>
              <a:ext uri="{FF2B5EF4-FFF2-40B4-BE49-F238E27FC236}">
                <a16:creationId xmlns:a16="http://schemas.microsoft.com/office/drawing/2014/main" id="{ACEEE7BE-014E-4D1C-89D7-213AC97ECFF3}"/>
              </a:ext>
            </a:extLst>
          </p:cNvPr>
          <p:cNvSpPr/>
          <p:nvPr/>
        </p:nvSpPr>
        <p:spPr>
          <a:xfrm>
            <a:off x="773322" y="1689463"/>
            <a:ext cx="10855232" cy="483761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ACD500F6-E7A6-460E-9C2D-1FD409425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365" y="1925818"/>
            <a:ext cx="9769734" cy="436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81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>
            <a:spLocks noGrp="1"/>
          </p:cNvSpPr>
          <p:nvPr>
            <p:ph type="title"/>
          </p:nvPr>
        </p:nvSpPr>
        <p:spPr>
          <a:xfrm>
            <a:off x="449569" y="281844"/>
            <a:ext cx="11951600" cy="172983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ru" sz="4000" b="1" dirty="0">
                <a:latin typeface="Calibri"/>
                <a:ea typeface="Calibri"/>
                <a:cs typeface="Calibri"/>
                <a:sym typeface="Calibri"/>
              </a:rPr>
              <a:t>Устройство проекта. Автономное движение </a:t>
            </a:r>
            <a:endParaRPr sz="40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649814" indent="-514350">
              <a:buSzPts val="2000"/>
              <a:buFont typeface="Arial" panose="020B0604020202020204" pitchFamily="34" charset="0"/>
              <a:buChar char="•"/>
            </a:pPr>
            <a:r>
              <a:rPr lang="ru" sz="2700" b="1" dirty="0">
                <a:latin typeface="Calibri"/>
                <a:ea typeface="Calibri"/>
                <a:cs typeface="Calibri"/>
                <a:sym typeface="Calibri"/>
              </a:rPr>
              <a:t>изменение вертикальной скорости (ускорение вверх)</a:t>
            </a:r>
            <a:endParaRPr sz="2700" b="1" dirty="0">
              <a:latin typeface="Calibri"/>
              <a:ea typeface="Calibri"/>
              <a:cs typeface="Calibri"/>
              <a:sym typeface="Calibri"/>
            </a:endParaRPr>
          </a:p>
          <a:p>
            <a:pPr marL="649814" indent="-514350">
              <a:buSzPts val="2000"/>
              <a:buFont typeface="Arial" panose="020B0604020202020204" pitchFamily="34" charset="0"/>
              <a:buChar char="•"/>
            </a:pPr>
            <a:r>
              <a:rPr lang="ru" sz="2700" b="1" dirty="0">
                <a:latin typeface="Calibri"/>
                <a:ea typeface="Calibri"/>
                <a:cs typeface="Calibri"/>
                <a:sym typeface="Calibri"/>
              </a:rPr>
              <a:t>обработка столкновения с границей</a:t>
            </a:r>
            <a:endParaRPr sz="2700" b="1" dirty="0">
              <a:latin typeface="Calibri"/>
              <a:ea typeface="Calibri"/>
              <a:cs typeface="Calibri"/>
              <a:sym typeface="Calibri"/>
            </a:endParaRPr>
          </a:p>
          <a:p>
            <a:pPr marL="649814" indent="-514350">
              <a:buSzPts val="2000"/>
              <a:buFont typeface="Arial" panose="020B0604020202020204" pitchFamily="34" charset="0"/>
              <a:buChar char="•"/>
            </a:pPr>
            <a:r>
              <a:rPr lang="ru" sz="2700" b="1" dirty="0">
                <a:latin typeface="Calibri"/>
                <a:ea typeface="Calibri"/>
                <a:cs typeface="Calibri"/>
                <a:sym typeface="Calibri"/>
              </a:rPr>
              <a:t>изменение позиции и масштабирования</a:t>
            </a:r>
            <a:endParaRPr sz="27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1"/>
          <p:cNvSpPr txBox="1">
            <a:spLocks noGrp="1"/>
          </p:cNvSpPr>
          <p:nvPr>
            <p:ph type="body" idx="2"/>
          </p:nvPr>
        </p:nvSpPr>
        <p:spPr>
          <a:xfrm>
            <a:off x="6191467" y="2771833"/>
            <a:ext cx="5244000" cy="301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indent="-474121">
              <a:buSzPts val="2000"/>
              <a:buFont typeface="Arial" panose="020B0604020202020204" pitchFamily="34" charset="0"/>
              <a:buChar char="•"/>
            </a:pPr>
            <a:r>
              <a:rPr lang="ru" sz="2700" b="1" dirty="0">
                <a:latin typeface="Calibri"/>
                <a:ea typeface="Calibri"/>
                <a:cs typeface="Calibri"/>
                <a:sym typeface="Calibri"/>
              </a:rPr>
              <a:t>разложение вектора скорости на два по осям х и у в зависимости от взаимного расположения</a:t>
            </a:r>
            <a:endParaRPr sz="2700" b="1" dirty="0">
              <a:latin typeface="Calibri"/>
              <a:ea typeface="Calibri"/>
              <a:cs typeface="Calibri"/>
              <a:sym typeface="Calibri"/>
            </a:endParaRPr>
          </a:p>
          <a:p>
            <a:pPr indent="-474121">
              <a:buSzPts val="2000"/>
              <a:buFont typeface="Arial" panose="020B0604020202020204" pitchFamily="34" charset="0"/>
              <a:buChar char="•"/>
            </a:pPr>
            <a:r>
              <a:rPr lang="ru" sz="2700" b="1" dirty="0">
                <a:latin typeface="Calibri"/>
                <a:ea typeface="Calibri"/>
                <a:cs typeface="Calibri"/>
                <a:sym typeface="Calibri"/>
              </a:rPr>
              <a:t>изменение позиции и масштабирования</a:t>
            </a:r>
            <a:endParaRPr sz="27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1"/>
          <p:cNvSpPr txBox="1"/>
          <p:nvPr/>
        </p:nvSpPr>
        <p:spPr>
          <a:xfrm>
            <a:off x="972433" y="1418629"/>
            <a:ext cx="4556000" cy="7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ru" sz="3200" b="1" dirty="0">
                <a:latin typeface="Calibri"/>
                <a:ea typeface="Calibri"/>
                <a:cs typeface="Calibri"/>
                <a:sym typeface="Calibri"/>
              </a:rPr>
              <a:t>параболическое движение</a:t>
            </a:r>
            <a:endParaRPr sz="32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1"/>
          <p:cNvSpPr txBox="1"/>
          <p:nvPr/>
        </p:nvSpPr>
        <p:spPr>
          <a:xfrm>
            <a:off x="6425369" y="1418629"/>
            <a:ext cx="4337600" cy="7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ru" sz="3200" b="1" dirty="0">
                <a:latin typeface="Calibri"/>
                <a:ea typeface="Calibri"/>
                <a:cs typeface="Calibri"/>
                <a:sym typeface="Calibri"/>
              </a:rPr>
              <a:t>следование за игроком</a:t>
            </a:r>
            <a:endParaRPr sz="3200" b="1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AD13FB-E293-4B1F-9773-A56E1F32F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015" y="338666"/>
            <a:ext cx="10765970" cy="1456267"/>
          </a:xfrm>
        </p:spPr>
        <p:txBody>
          <a:bodyPr>
            <a:normAutofit/>
          </a:bodyPr>
          <a:lstStyle/>
          <a:p>
            <a:r>
              <a:rPr lang="ru-RU" sz="4400" b="1" dirty="0"/>
              <a:t>Устройство проекта. Анимация взрыва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CFCD1F-6EC2-4C01-85DD-694E7134E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223" y="1880810"/>
            <a:ext cx="10131425" cy="2099007"/>
          </a:xfrm>
        </p:spPr>
        <p:txBody>
          <a:bodyPr/>
          <a:lstStyle/>
          <a:p>
            <a:r>
              <a:rPr lang="ru-RU" sz="2000" b="1" dirty="0">
                <a:ea typeface="Calibri"/>
                <a:cs typeface="Calibri"/>
                <a:sym typeface="Calibri"/>
              </a:rPr>
              <a:t>Для создания плавной анимации взрыва применен алгоритм итерации по одной картинке с последовательными кадрами взрыва. В зависимости от этапа выделяются разные области картинки, что в сочетании с быстрой сменой кадров дает плавный взрыв и затухание. Цикл начинает работать как только ракета достигает своей цели</a:t>
            </a:r>
          </a:p>
          <a:p>
            <a:endParaRPr lang="ru-RU" dirty="0"/>
          </a:p>
        </p:txBody>
      </p:sp>
      <p:pic>
        <p:nvPicPr>
          <p:cNvPr id="4" name="Google Shape;198;p23">
            <a:extLst>
              <a:ext uri="{FF2B5EF4-FFF2-40B4-BE49-F238E27FC236}">
                <a16:creationId xmlns:a16="http://schemas.microsoft.com/office/drawing/2014/main" id="{17E47AD9-140D-4C7B-87DE-4E287030E35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690" t="37264" r="42579" b="24600"/>
          <a:stretch/>
        </p:blipFill>
        <p:spPr>
          <a:xfrm>
            <a:off x="843642" y="3660109"/>
            <a:ext cx="10635343" cy="28592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3EC8F0E-5FAC-4336-93D7-B0824FB82BE5}"/>
              </a:ext>
            </a:extLst>
          </p:cNvPr>
          <p:cNvSpPr/>
          <p:nvPr/>
        </p:nvSpPr>
        <p:spPr>
          <a:xfrm>
            <a:off x="1306286" y="5245310"/>
            <a:ext cx="1767840" cy="513806"/>
          </a:xfrm>
          <a:prstGeom prst="rect">
            <a:avLst/>
          </a:prstGeom>
          <a:solidFill>
            <a:srgbClr val="2B2B2B"/>
          </a:solidFill>
          <a:ln>
            <a:solidFill>
              <a:srgbClr val="2B2B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4163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7BE029-BDF4-46D8-9D4B-7645AA7E0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21920"/>
            <a:ext cx="10131425" cy="1456267"/>
          </a:xfrm>
        </p:spPr>
        <p:txBody>
          <a:bodyPr>
            <a:normAutofit/>
          </a:bodyPr>
          <a:lstStyle/>
          <a:p>
            <a:r>
              <a:rPr lang="ru-RU" sz="4400" b="1" dirty="0"/>
              <a:t>Управление, игровой процесс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40806C-42CD-44E7-A9CD-196C72C14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48450"/>
            <a:ext cx="10131425" cy="1950962"/>
          </a:xfrm>
        </p:spPr>
        <p:txBody>
          <a:bodyPr>
            <a:normAutofit/>
          </a:bodyPr>
          <a:lstStyle/>
          <a:p>
            <a:r>
              <a:rPr lang="en-US" sz="2000" b="1" dirty="0"/>
              <a:t>WASD – </a:t>
            </a:r>
            <a:r>
              <a:rPr lang="ru-RU" sz="2000" b="1" dirty="0"/>
              <a:t>перемещение</a:t>
            </a:r>
          </a:p>
          <a:p>
            <a:r>
              <a:rPr lang="ru-RU" sz="2000" b="1" dirty="0"/>
              <a:t>ЛКМ – выстрел</a:t>
            </a:r>
          </a:p>
          <a:p>
            <a:r>
              <a:rPr lang="ru-RU" sz="2000" b="1" dirty="0"/>
              <a:t>ПКМ – запуск ракеты</a:t>
            </a:r>
          </a:p>
        </p:txBody>
      </p:sp>
      <p:pic>
        <p:nvPicPr>
          <p:cNvPr id="4" name="Google Shape;233;p28">
            <a:extLst>
              <a:ext uri="{FF2B5EF4-FFF2-40B4-BE49-F238E27FC236}">
                <a16:creationId xmlns:a16="http://schemas.microsoft.com/office/drawing/2014/main" id="{71DD2457-E8E5-4140-850C-177E6EC6DED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94349" y="1897211"/>
            <a:ext cx="7111851" cy="4204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C78FDBD-64D2-4E06-84BB-90B524AD67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637" y="5351417"/>
            <a:ext cx="461554" cy="461554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A498490-5D52-49AF-8BEB-78E677340BC7}"/>
              </a:ext>
            </a:extLst>
          </p:cNvPr>
          <p:cNvSpPr/>
          <p:nvPr/>
        </p:nvSpPr>
        <p:spPr>
          <a:xfrm>
            <a:off x="8770620" y="5303520"/>
            <a:ext cx="461554" cy="5573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9239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F4542-4B48-4CB8-B6F8-2461293AF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2022-05-04 01-57-40_Trim">
            <a:hlinkClick r:id="" action="ppaction://media"/>
            <a:extLst>
              <a:ext uri="{FF2B5EF4-FFF2-40B4-BE49-F238E27FC236}">
                <a16:creationId xmlns:a16="http://schemas.microsoft.com/office/drawing/2014/main" id="{9FF6279B-8211-4336-8DAE-B4C3927D54B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012" y="415834"/>
            <a:ext cx="10713187" cy="6026331"/>
          </a:xfrm>
        </p:spPr>
      </p:pic>
    </p:spTree>
    <p:extLst>
      <p:ext uri="{BB962C8B-B14F-4D97-AF65-F5344CB8AC3E}">
        <p14:creationId xmlns:p14="http://schemas.microsoft.com/office/powerpoint/2010/main" val="882425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ная">
  <a:themeElements>
    <a:clrScheme name="Небесная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Небес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Небесная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TM03457452[[fn=Небесная]]</Template>
  <TotalTime>49</TotalTime>
  <Words>255</Words>
  <Application>Microsoft Office PowerPoint</Application>
  <PresentationFormat>Широкоэкранный</PresentationFormat>
  <Paragraphs>30</Paragraphs>
  <Slides>8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Небесная</vt:lpstr>
      <vt:lpstr>Игра «Галага »</vt:lpstr>
      <vt:lpstr>История</vt:lpstr>
      <vt:lpstr>Правила</vt:lpstr>
      <vt:lpstr>Структура проекта</vt:lpstr>
      <vt:lpstr>Устройство проекта. Автономное движение </vt:lpstr>
      <vt:lpstr>Устройство проекта. Анимация взрыва</vt:lpstr>
      <vt:lpstr>Управление, игровой процесс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«Галага »</dc:title>
  <dc:creator>Юрий</dc:creator>
  <cp:lastModifiedBy>Юрий</cp:lastModifiedBy>
  <cp:revision>2</cp:revision>
  <dcterms:created xsi:type="dcterms:W3CDTF">2022-05-03T22:12:28Z</dcterms:created>
  <dcterms:modified xsi:type="dcterms:W3CDTF">2022-05-03T23:02:28Z</dcterms:modified>
</cp:coreProperties>
</file>

<file path=docProps/thumbnail.jpeg>
</file>